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Mukta Light" panose="020B0604020202020204" charset="0"/>
      <p:regular r:id="rId14"/>
    </p:embeddedFont>
    <p:embeddedFont>
      <p:font typeface="Prompt Medium" panose="00000600000000000000" pitchFamily="2" charset="-34"/>
      <p:regular r:id="rId15"/>
      <p: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BFEE"/>
    <a:srgbClr val="DAD8E9"/>
    <a:srgbClr val="0A0B21"/>
    <a:srgbClr val="E7E7E7"/>
    <a:srgbClr val="542C49"/>
    <a:srgbClr val="BCB2C5"/>
    <a:srgbClr val="AA9B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5" d="100"/>
          <a:sy n="55" d="100"/>
        </p:scale>
        <p:origin x="652" y="-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5676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513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505908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3D Parallel Terrain Generation Using Perlin Noise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93359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Explore how Perlin noise creates realistic 3D terrains using parallel processing.</a:t>
            </a:r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58F8DC-3B99-4122-8F3C-A8B4E3CDB85C}"/>
              </a:ext>
            </a:extLst>
          </p:cNvPr>
          <p:cNvSpPr/>
          <p:nvPr/>
        </p:nvSpPr>
        <p:spPr>
          <a:xfrm>
            <a:off x="12623800" y="7581900"/>
            <a:ext cx="1905000" cy="533400"/>
          </a:xfrm>
          <a:prstGeom prst="rect">
            <a:avLst/>
          </a:prstGeom>
          <a:solidFill>
            <a:srgbClr val="0A0B21"/>
          </a:solidFill>
          <a:ln>
            <a:solidFill>
              <a:srgbClr val="0A0B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378148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Conclusion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2434233"/>
            <a:ext cx="7415927" cy="919163"/>
          </a:xfrm>
          <a:prstGeom prst="roundRect">
            <a:avLst>
              <a:gd name="adj" fmla="val 11281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126093" y="2696289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Parallelism accelerates terrain generation significantly.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864037" y="3600212"/>
            <a:ext cx="7415927" cy="919163"/>
          </a:xfrm>
          <a:prstGeom prst="roundRect">
            <a:avLst>
              <a:gd name="adj" fmla="val 11281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126093" y="3862268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Perlin noise creates highly realistic landscapes.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864037" y="4766191"/>
            <a:ext cx="7415927" cy="919163"/>
          </a:xfrm>
          <a:prstGeom prst="roundRect">
            <a:avLst>
              <a:gd name="adj" fmla="val 11281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126093" y="5028248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Key applications: games, simulations, and VR.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864037" y="5932170"/>
            <a:ext cx="7415927" cy="919163"/>
          </a:xfrm>
          <a:prstGeom prst="roundRect">
            <a:avLst>
              <a:gd name="adj" fmla="val 11281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126093" y="6194227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Future advances: real-time editing and advanced noise models.</a:t>
            </a:r>
            <a:endParaRPr lang="en-US" sz="2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0" y="4114800"/>
            <a:ext cx="5486400" cy="1905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96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Thank You!</a:t>
            </a:r>
            <a:endParaRPr lang="en-US" sz="9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ED53EB-86AF-4774-B0AF-AB5A80B1DD9F}"/>
              </a:ext>
            </a:extLst>
          </p:cNvPr>
          <p:cNvSpPr/>
          <p:nvPr/>
        </p:nvSpPr>
        <p:spPr>
          <a:xfrm>
            <a:off x="12623800" y="7581900"/>
            <a:ext cx="1905000" cy="533400"/>
          </a:xfrm>
          <a:prstGeom prst="rect">
            <a:avLst/>
          </a:prstGeom>
          <a:solidFill>
            <a:srgbClr val="0A0B21"/>
          </a:solidFill>
          <a:ln>
            <a:solidFill>
              <a:srgbClr val="0A0B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505907"/>
            <a:ext cx="7415927" cy="3647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cs typeface="Prompt Medium" pitchFamily="34" charset="-120"/>
              </a:rPr>
              <a:t>GROUP MEMBERS:</a:t>
            </a:r>
          </a:p>
          <a:p>
            <a:pPr marL="0" indent="0" algn="l">
              <a:lnSpc>
                <a:spcPts val="5400"/>
              </a:lnSpc>
              <a:buNone/>
            </a:pPr>
            <a:r>
              <a:rPr lang="en-US" sz="2800" b="1" dirty="0">
                <a:solidFill>
                  <a:srgbClr val="C6BFEE"/>
                </a:solidFill>
                <a:latin typeface="Mukta Light" panose="020B0604020202020204" charset="0"/>
                <a:cs typeface="Mukta Light" panose="020B0604020202020204" charset="0"/>
              </a:rPr>
              <a:t>LAIBA MAQSOOD (FA22-BCS-124)</a:t>
            </a:r>
          </a:p>
          <a:p>
            <a:pPr>
              <a:lnSpc>
                <a:spcPts val="5400"/>
              </a:lnSpc>
            </a:pPr>
            <a:r>
              <a:rPr lang="en-US" sz="2800" b="1" dirty="0">
                <a:solidFill>
                  <a:srgbClr val="C6BFEE"/>
                </a:solidFill>
                <a:latin typeface="Mukta Light" panose="020B0604020202020204" charset="0"/>
                <a:cs typeface="Mukta Light" panose="020B0604020202020204" charset="0"/>
              </a:rPr>
              <a:t>HAMNA MUDASSAR (FA22-BCS-125)</a:t>
            </a:r>
          </a:p>
          <a:p>
            <a:pPr marL="0" indent="0" algn="l">
              <a:lnSpc>
                <a:spcPts val="5400"/>
              </a:lnSpc>
              <a:buNone/>
            </a:pPr>
            <a:r>
              <a:rPr lang="en-US" sz="2800" b="1" dirty="0">
                <a:solidFill>
                  <a:srgbClr val="C6BFEE"/>
                </a:solidFill>
                <a:latin typeface="Mukta Light" panose="020B0604020202020204" charset="0"/>
                <a:cs typeface="Mukta Light" panose="020B0604020202020204" charset="0"/>
              </a:rPr>
              <a:t>SADIA USMAN (FA22-BCS-129)</a:t>
            </a:r>
          </a:p>
          <a:p>
            <a:pPr>
              <a:lnSpc>
                <a:spcPts val="5400"/>
              </a:lnSpc>
            </a:pPr>
            <a:r>
              <a:rPr lang="en-US" sz="2800" b="1" dirty="0">
                <a:solidFill>
                  <a:srgbClr val="C6BFEE"/>
                </a:solidFill>
                <a:latin typeface="Mukta Light" panose="020B0604020202020204" charset="0"/>
                <a:cs typeface="Mukta Light" panose="020B0604020202020204" charset="0"/>
              </a:rPr>
              <a:t>MUHIRA ARSHAD (FA22-BCS-132)</a:t>
            </a:r>
          </a:p>
          <a:p>
            <a:pPr marL="0" indent="0" algn="l">
              <a:lnSpc>
                <a:spcPts val="5400"/>
              </a:lnSpc>
              <a:buNone/>
            </a:pPr>
            <a:endParaRPr lang="en-US" sz="2800" dirty="0">
              <a:solidFill>
                <a:srgbClr val="C6BFEE"/>
              </a:solidFill>
              <a:latin typeface="Prompt Medium" pitchFamily="34" charset="0"/>
              <a:cs typeface="Prompt Medium" pitchFamily="34" charset="-12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58F8DC-3B99-4122-8F3C-A8B4E3CDB85C}"/>
              </a:ext>
            </a:extLst>
          </p:cNvPr>
          <p:cNvSpPr/>
          <p:nvPr/>
        </p:nvSpPr>
        <p:spPr>
          <a:xfrm>
            <a:off x="12623800" y="7581900"/>
            <a:ext cx="1905000" cy="533400"/>
          </a:xfrm>
          <a:prstGeom prst="rect">
            <a:avLst/>
          </a:prstGeom>
          <a:solidFill>
            <a:srgbClr val="0A0B21"/>
          </a:solidFill>
          <a:ln>
            <a:solidFill>
              <a:srgbClr val="0A0B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174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180624"/>
            <a:ext cx="741271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What is Terrain Generation?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2236708"/>
            <a:ext cx="7415927" cy="1314212"/>
          </a:xfrm>
          <a:prstGeom prst="roundRect">
            <a:avLst>
              <a:gd name="adj" fmla="val 7890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126093" y="2498765"/>
            <a:ext cx="689181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Terrain in digital environment is what makes a digital world feel like a real place.</a:t>
            </a:r>
            <a:endParaRPr lang="en-US" sz="2200" dirty="0">
              <a:solidFill>
                <a:srgbClr val="DAD8E9"/>
              </a:solidFill>
            </a:endParaRPr>
          </a:p>
        </p:txBody>
      </p:sp>
      <p:sp>
        <p:nvSpPr>
          <p:cNvPr id="6" name="Shape 3"/>
          <p:cNvSpPr/>
          <p:nvPr/>
        </p:nvSpPr>
        <p:spPr>
          <a:xfrm>
            <a:off x="890535" y="3797737"/>
            <a:ext cx="7415927" cy="1017331"/>
          </a:xfrm>
          <a:prstGeom prst="roundRect">
            <a:avLst>
              <a:gd name="adj" fmla="val 11281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126093" y="3921204"/>
            <a:ext cx="6891814" cy="780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3D terrain can interact from any angle, up close, far away, 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from above or from within.</a:t>
            </a:r>
            <a:endParaRPr lang="en-US" sz="2200" dirty="0">
              <a:solidFill>
                <a:srgbClr val="DAD8E9"/>
              </a:solidFill>
            </a:endParaRPr>
          </a:p>
        </p:txBody>
      </p:sp>
      <p:sp>
        <p:nvSpPr>
          <p:cNvPr id="8" name="Shape 5"/>
          <p:cNvSpPr/>
          <p:nvPr/>
        </p:nvSpPr>
        <p:spPr>
          <a:xfrm>
            <a:off x="864037" y="5077124"/>
            <a:ext cx="7415927" cy="805755"/>
          </a:xfrm>
          <a:prstGeom prst="roundRect">
            <a:avLst>
              <a:gd name="adj" fmla="val 11281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126093" y="5347504"/>
            <a:ext cx="6891814" cy="273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dirty="0">
                <a:solidFill>
                  <a:srgbClr val="DAD8E9"/>
                </a:solidFill>
                <a:latin typeface="Mukta Light" pitchFamily="34" charset="0"/>
                <a:cs typeface="Mukta Light" pitchFamily="34" charset="-120"/>
              </a:rPr>
              <a:t>It’s not just a painting, we are sculpting it.</a:t>
            </a:r>
            <a:endParaRPr lang="en-US" sz="2200" dirty="0">
              <a:solidFill>
                <a:srgbClr val="DAD8E9"/>
              </a:solidFill>
            </a:endParaRPr>
          </a:p>
        </p:txBody>
      </p:sp>
      <p:sp>
        <p:nvSpPr>
          <p:cNvPr id="10" name="Shape 7"/>
          <p:cNvSpPr/>
          <p:nvPr/>
        </p:nvSpPr>
        <p:spPr>
          <a:xfrm>
            <a:off x="864037" y="6129695"/>
            <a:ext cx="7415927" cy="919163"/>
          </a:xfrm>
          <a:prstGeom prst="roundRect">
            <a:avLst>
              <a:gd name="adj" fmla="val 11281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126093" y="6391751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dirty="0">
                <a:solidFill>
                  <a:srgbClr val="DAD8E9"/>
                </a:solidFill>
                <a:latin typeface="Mukta Light" pitchFamily="34" charset="0"/>
                <a:cs typeface="Mukta Light" pitchFamily="34" charset="-120"/>
              </a:rPr>
              <a:t>Components include Heightmaps, Mesh and Texture.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902857"/>
            <a:ext cx="562748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What is Perlin Noise?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181111"/>
            <a:ext cx="6150054" cy="16256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Perlin Noise is a method to generate “natural looking random patterns”.</a:t>
            </a:r>
          </a:p>
          <a:p>
            <a:pPr marL="342900" indent="-342900" algn="l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It was created by Ken Perlin in 1985 for Computer Graphics.</a:t>
            </a:r>
          </a:p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64037" y="4806779"/>
            <a:ext cx="6150054" cy="803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Features smooth, continuous pseudo-randomness ideal for creating terrain features like mountains, trees, clouds and waves etc.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64037" y="6054810"/>
            <a:ext cx="6150054" cy="1527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Controlled by octaves, frequency, and amplitude </a:t>
            </a:r>
          </a:p>
          <a:p>
            <a:pPr algn="l">
              <a:lnSpc>
                <a:spcPts val="3100"/>
              </a:lnSpc>
            </a:pPr>
            <a:r>
              <a:rPr lang="en-US" sz="2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     parameters.</a:t>
            </a:r>
            <a:endParaRPr lang="en-US" sz="22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311" y="3076832"/>
            <a:ext cx="6018666" cy="37811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0117E18-1DEE-4E2B-B797-B712051D5E30}"/>
              </a:ext>
            </a:extLst>
          </p:cNvPr>
          <p:cNvSpPr/>
          <p:nvPr/>
        </p:nvSpPr>
        <p:spPr>
          <a:xfrm>
            <a:off x="12623800" y="7581900"/>
            <a:ext cx="1905000" cy="533400"/>
          </a:xfrm>
          <a:prstGeom prst="rect">
            <a:avLst/>
          </a:prstGeom>
          <a:solidFill>
            <a:srgbClr val="0A0B21"/>
          </a:solidFill>
          <a:ln>
            <a:solidFill>
              <a:srgbClr val="0A0B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124465"/>
            <a:ext cx="7023735" cy="1124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Perlin Noise for </a:t>
            </a:r>
          </a:p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3D Terrain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766349"/>
            <a:ext cx="6126796" cy="3980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2200" dirty="0">
                <a:solidFill>
                  <a:srgbClr val="DAD8E9"/>
                </a:solidFill>
                <a:latin typeface="Mukta Light" pitchFamily="34" charset="0"/>
                <a:cs typeface="Mukta Light" pitchFamily="34" charset="-120"/>
              </a:rPr>
              <a:t>Create a 2D Grid</a:t>
            </a:r>
          </a:p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2200" dirty="0">
                <a:solidFill>
                  <a:srgbClr val="DAD8E9"/>
                </a:solidFill>
                <a:latin typeface="Mukta Light" pitchFamily="34" charset="0"/>
                <a:cs typeface="Mukta Light" pitchFamily="34" charset="-120"/>
              </a:rPr>
              <a:t>Apply Perlin Noise to get Smooth Noise Values.</a:t>
            </a:r>
          </a:p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2200" dirty="0">
                <a:solidFill>
                  <a:srgbClr val="DAD8E9"/>
                </a:solidFill>
                <a:latin typeface="Mukta Light" pitchFamily="34" charset="0"/>
                <a:cs typeface="Mukta Light" pitchFamily="34" charset="-120"/>
              </a:rPr>
              <a:t>Use Octaves to add more details and realism.</a:t>
            </a:r>
          </a:p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2200" dirty="0">
                <a:solidFill>
                  <a:srgbClr val="DAD8E9"/>
                </a:solidFill>
                <a:latin typeface="Mukta Light" pitchFamily="34" charset="0"/>
                <a:cs typeface="Mukta Light" pitchFamily="34" charset="-120"/>
              </a:rPr>
              <a:t>Convert 2D noise to 3D terrain mesh.</a:t>
            </a:r>
          </a:p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2200" dirty="0">
                <a:solidFill>
                  <a:srgbClr val="DAD8E9"/>
                </a:solidFill>
                <a:latin typeface="Mukta Light" pitchFamily="34" charset="0"/>
                <a:cs typeface="Mukta Light" pitchFamily="34" charset="-120"/>
              </a:rPr>
              <a:t>Visualize or use in simulation/game engine.</a:t>
            </a:r>
          </a:p>
          <a:p>
            <a:pPr marL="342900" indent="-342900" algn="l">
              <a:buSzPct val="100000"/>
              <a:buChar char="•"/>
            </a:pPr>
            <a:endParaRPr lang="en-US" sz="2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CEE6F8-8303-4BA9-AC59-E0D15ACF0C1A}"/>
              </a:ext>
            </a:extLst>
          </p:cNvPr>
          <p:cNvSpPr/>
          <p:nvPr/>
        </p:nvSpPr>
        <p:spPr>
          <a:xfrm>
            <a:off x="12623800" y="7581900"/>
            <a:ext cx="1905000" cy="533400"/>
          </a:xfrm>
          <a:prstGeom prst="rect">
            <a:avLst/>
          </a:prstGeom>
          <a:solidFill>
            <a:srgbClr val="0A0B21"/>
          </a:solidFill>
          <a:ln>
            <a:solidFill>
              <a:srgbClr val="0A0B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706942-1637-46AF-8A77-A6C6F5110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322" y="2248930"/>
            <a:ext cx="5975042" cy="4856205"/>
          </a:xfrm>
          <a:prstGeom prst="rect">
            <a:avLst/>
          </a:prstGeom>
          <a:pattFill prst="pct10">
            <a:fgClr>
              <a:srgbClr val="0070C0"/>
            </a:fgClr>
            <a:bgClr>
              <a:schemeClr val="bg1"/>
            </a:bgClr>
          </a:pattFill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692825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Methodology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1872377"/>
            <a:ext cx="185142" cy="886063"/>
          </a:xfrm>
          <a:prstGeom prst="roundRect">
            <a:avLst>
              <a:gd name="adj" fmla="val 56007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419463" y="1872377"/>
            <a:ext cx="349650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Define Terrain Dimensions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1419463" y="2363391"/>
            <a:ext cx="1234690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Set size and resolution parameters</a:t>
            </a:r>
            <a:endParaRPr lang="en-US" sz="2100" dirty="0"/>
          </a:p>
        </p:txBody>
      </p:sp>
      <p:sp>
        <p:nvSpPr>
          <p:cNvPr id="6" name="Shape 4"/>
          <p:cNvSpPr/>
          <p:nvPr/>
        </p:nvSpPr>
        <p:spPr>
          <a:xfrm>
            <a:off x="1234321" y="3005257"/>
            <a:ext cx="185142" cy="886063"/>
          </a:xfrm>
          <a:prstGeom prst="roundRect">
            <a:avLst>
              <a:gd name="adj" fmla="val 56007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1789748" y="3005257"/>
            <a:ext cx="333327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Height Map Initialization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1789748" y="3496270"/>
            <a:ext cx="1197661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Create a 2D float array of size N x N</a:t>
            </a:r>
            <a:endParaRPr lang="en-US" sz="2100" dirty="0"/>
          </a:p>
        </p:txBody>
      </p:sp>
      <p:sp>
        <p:nvSpPr>
          <p:cNvPr id="9" name="Shape 7"/>
          <p:cNvSpPr/>
          <p:nvPr/>
        </p:nvSpPr>
        <p:spPr>
          <a:xfrm>
            <a:off x="1604605" y="4138136"/>
            <a:ext cx="185142" cy="886063"/>
          </a:xfrm>
          <a:prstGeom prst="roundRect">
            <a:avLst>
              <a:gd name="adj" fmla="val 56007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2160032" y="413813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Work Division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2160032" y="4629150"/>
            <a:ext cx="1160633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Chunk Partitioning and Load Balancing</a:t>
            </a:r>
            <a:endParaRPr lang="en-US" sz="2100" dirty="0"/>
          </a:p>
        </p:txBody>
      </p:sp>
      <p:sp>
        <p:nvSpPr>
          <p:cNvPr id="12" name="Shape 10"/>
          <p:cNvSpPr/>
          <p:nvPr/>
        </p:nvSpPr>
        <p:spPr>
          <a:xfrm>
            <a:off x="1975009" y="5271016"/>
            <a:ext cx="185142" cy="886063"/>
          </a:xfrm>
          <a:prstGeom prst="roundRect">
            <a:avLst>
              <a:gd name="adj" fmla="val 56007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2530435" y="527101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Thread Execution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2530435" y="5762030"/>
            <a:ext cx="1123592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Each thread computes Perlin noise for its chunk.</a:t>
            </a:r>
            <a:endParaRPr lang="en-US" sz="2100" dirty="0"/>
          </a:p>
        </p:txBody>
      </p:sp>
      <p:sp>
        <p:nvSpPr>
          <p:cNvPr id="15" name="Shape 13"/>
          <p:cNvSpPr/>
          <p:nvPr/>
        </p:nvSpPr>
        <p:spPr>
          <a:xfrm>
            <a:off x="1604605" y="6403896"/>
            <a:ext cx="185142" cy="886063"/>
          </a:xfrm>
          <a:prstGeom prst="roundRect">
            <a:avLst>
              <a:gd name="adj" fmla="val 56007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2160032" y="640389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Render the Terrain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2160032" y="6894909"/>
            <a:ext cx="1160633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Mukta Light" pitchFamily="34" charset="0"/>
                <a:cs typeface="Mukta Light" pitchFamily="34" charset="-120"/>
              </a:rPr>
              <a:t>Map the height map values onto a 3D Grid of vertices to create the visual terrain.</a:t>
            </a:r>
            <a:endParaRPr lang="en-US" sz="21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B7FB38-FA7F-4F02-B8BD-71A3F65D9DD0}"/>
              </a:ext>
            </a:extLst>
          </p:cNvPr>
          <p:cNvSpPr/>
          <p:nvPr/>
        </p:nvSpPr>
        <p:spPr>
          <a:xfrm>
            <a:off x="12623800" y="7581900"/>
            <a:ext cx="1905000" cy="533400"/>
          </a:xfrm>
          <a:prstGeom prst="rect">
            <a:avLst/>
          </a:prstGeom>
          <a:solidFill>
            <a:srgbClr val="0A0B21"/>
          </a:solidFill>
          <a:ln>
            <a:solidFill>
              <a:srgbClr val="0A0B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904399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Algorithm</a:t>
            </a:r>
            <a:endParaRPr lang="en-US" sz="4300" dirty="0"/>
          </a:p>
        </p:txBody>
      </p:sp>
      <p:sp>
        <p:nvSpPr>
          <p:cNvPr id="5" name="Text 2"/>
          <p:cNvSpPr/>
          <p:nvPr/>
        </p:nvSpPr>
        <p:spPr>
          <a:xfrm>
            <a:off x="977146" y="2032397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864037" y="2045255"/>
            <a:ext cx="7678079" cy="5279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2150" dirty="0">
                <a:solidFill>
                  <a:srgbClr val="DAD8E9"/>
                </a:solidFill>
                <a:latin typeface="Prompt Medium" panose="00000600000000000000" pitchFamily="2" charset="-34"/>
                <a:ea typeface="Dynapuff SemiCondensed"/>
                <a:cs typeface="Prompt Medium" panose="00000600000000000000" pitchFamily="2" charset="-34"/>
                <a:sym typeface="Dynapuff SemiCondensed"/>
              </a:rPr>
              <a:t>width, height</a:t>
            </a:r>
          </a:p>
          <a:p>
            <a:pPr>
              <a:lnSpc>
                <a:spcPct val="150000"/>
              </a:lnSpc>
            </a:pPr>
            <a:r>
              <a:rPr lang="en-US" sz="2150" dirty="0">
                <a:solidFill>
                  <a:srgbClr val="DAD8E9"/>
                </a:solidFill>
                <a:latin typeface="Prompt Medium" panose="00000600000000000000" pitchFamily="2" charset="-34"/>
                <a:ea typeface="Dynapuff SemiCondensed"/>
                <a:cs typeface="Prompt Medium" panose="00000600000000000000" pitchFamily="2" charset="-34"/>
                <a:sym typeface="Dynapuff SemiCondensed"/>
              </a:rPr>
              <a:t>Initialize scale, octaves, persistence, lacunarity</a:t>
            </a:r>
          </a:p>
          <a:p>
            <a:pPr>
              <a:lnSpc>
                <a:spcPct val="150000"/>
              </a:lnSpc>
            </a:pPr>
            <a:r>
              <a:rPr lang="en-US" sz="2150" dirty="0">
                <a:solidFill>
                  <a:srgbClr val="DAD8E9"/>
                </a:solidFill>
                <a:latin typeface="Prompt Medium" panose="00000600000000000000" pitchFamily="2" charset="-34"/>
                <a:ea typeface="Dynapuff SemiCondensed"/>
                <a:cs typeface="Prompt Medium" panose="00000600000000000000" pitchFamily="2" charset="-34"/>
                <a:sym typeface="Dynapuff SemiCondensed"/>
              </a:rPr>
              <a:t>Create 2D array terrain[height][width]</a:t>
            </a:r>
          </a:p>
          <a:p>
            <a:pPr>
              <a:lnSpc>
                <a:spcPct val="150000"/>
              </a:lnSpc>
            </a:pPr>
            <a:r>
              <a:rPr lang="en-US" sz="2150" dirty="0">
                <a:solidFill>
                  <a:srgbClr val="DAD8E9"/>
                </a:solidFill>
                <a:latin typeface="Prompt Medium" panose="00000600000000000000" pitchFamily="2" charset="-34"/>
                <a:ea typeface="Dynapuff SemiCondensed"/>
                <a:cs typeface="Prompt Medium" panose="00000600000000000000" pitchFamily="2" charset="-34"/>
                <a:sym typeface="Dynapuff SemiCondensed"/>
              </a:rPr>
              <a:t>parallel for </a:t>
            </a:r>
            <a:r>
              <a:rPr lang="en-US" sz="2150" dirty="0" err="1">
                <a:solidFill>
                  <a:srgbClr val="DAD8E9"/>
                </a:solidFill>
                <a:latin typeface="Prompt Medium" panose="00000600000000000000" pitchFamily="2" charset="-34"/>
                <a:ea typeface="Dynapuff SemiCondensed"/>
                <a:cs typeface="Prompt Medium" panose="00000600000000000000" pitchFamily="2" charset="-34"/>
                <a:sym typeface="Dynapuff SemiCondensed"/>
              </a:rPr>
              <a:t>i</a:t>
            </a:r>
            <a:r>
              <a:rPr lang="en-US" sz="2150" dirty="0">
                <a:solidFill>
                  <a:srgbClr val="DAD8E9"/>
                </a:solidFill>
                <a:latin typeface="Prompt Medium" panose="00000600000000000000" pitchFamily="2" charset="-34"/>
                <a:ea typeface="Dynapuff SemiCondensed"/>
                <a:cs typeface="Prompt Medium" panose="00000600000000000000" pitchFamily="2" charset="-34"/>
                <a:sym typeface="Dynapuff SemiCondensed"/>
              </a:rPr>
              <a:t> from 0 to height - 1:</a:t>
            </a:r>
          </a:p>
          <a:p>
            <a:pPr>
              <a:lnSpc>
                <a:spcPct val="150000"/>
              </a:lnSpc>
            </a:pPr>
            <a:r>
              <a:rPr lang="en-US" sz="2150" dirty="0">
                <a:solidFill>
                  <a:srgbClr val="DAD8E9"/>
                </a:solidFill>
                <a:latin typeface="Prompt Medium" panose="00000600000000000000" pitchFamily="2" charset="-34"/>
                <a:ea typeface="Dynapuff SemiCondensed"/>
                <a:cs typeface="Prompt Medium" panose="00000600000000000000" pitchFamily="2" charset="-34"/>
                <a:sym typeface="Dynapuff SemiCondensed"/>
              </a:rPr>
              <a:t>For j from 0 to width - 1:</a:t>
            </a:r>
          </a:p>
          <a:p>
            <a:pPr>
              <a:lnSpc>
                <a:spcPct val="150000"/>
              </a:lnSpc>
            </a:pPr>
            <a:r>
              <a:rPr lang="en-US" sz="2150" dirty="0">
                <a:solidFill>
                  <a:srgbClr val="DAD8E9"/>
                </a:solidFill>
                <a:latin typeface="Prompt Medium" panose="00000600000000000000" pitchFamily="2" charset="-34"/>
                <a:ea typeface="Dynapuff SemiCondensed"/>
                <a:cs typeface="Prompt Medium" panose="00000600000000000000" pitchFamily="2" charset="-34"/>
                <a:sym typeface="Dynapuff SemiCondensed"/>
              </a:rPr>
              <a:t>x = j / scale</a:t>
            </a:r>
          </a:p>
          <a:p>
            <a:pPr>
              <a:lnSpc>
                <a:spcPct val="150000"/>
              </a:lnSpc>
            </a:pPr>
            <a:r>
              <a:rPr lang="en-US" sz="2150" dirty="0">
                <a:solidFill>
                  <a:srgbClr val="DAD8E9"/>
                </a:solidFill>
                <a:latin typeface="Prompt Medium" panose="00000600000000000000" pitchFamily="2" charset="-34"/>
                <a:ea typeface="Dynapuff SemiCondensed"/>
                <a:cs typeface="Prompt Medium" panose="00000600000000000000" pitchFamily="2" charset="-34"/>
                <a:sym typeface="Dynapuff SemiCondensed"/>
              </a:rPr>
              <a:t>y = </a:t>
            </a:r>
            <a:r>
              <a:rPr lang="en-US" sz="2150" dirty="0" err="1">
                <a:solidFill>
                  <a:srgbClr val="DAD8E9"/>
                </a:solidFill>
                <a:latin typeface="Prompt Medium" panose="00000600000000000000" pitchFamily="2" charset="-34"/>
                <a:ea typeface="Dynapuff SemiCondensed"/>
                <a:cs typeface="Prompt Medium" panose="00000600000000000000" pitchFamily="2" charset="-34"/>
                <a:sym typeface="Dynapuff SemiCondensed"/>
              </a:rPr>
              <a:t>i</a:t>
            </a:r>
            <a:r>
              <a:rPr lang="en-US" sz="2150" dirty="0">
                <a:solidFill>
                  <a:srgbClr val="DAD8E9"/>
                </a:solidFill>
                <a:latin typeface="Prompt Medium" panose="00000600000000000000" pitchFamily="2" charset="-34"/>
                <a:ea typeface="Dynapuff SemiCondensed"/>
                <a:cs typeface="Prompt Medium" panose="00000600000000000000" pitchFamily="2" charset="-34"/>
                <a:sym typeface="Dynapuff SemiCondensed"/>
              </a:rPr>
              <a:t> / scale</a:t>
            </a:r>
          </a:p>
          <a:p>
            <a:pPr algn="ctr">
              <a:lnSpc>
                <a:spcPct val="150000"/>
              </a:lnSpc>
            </a:pPr>
            <a:r>
              <a:rPr lang="en-US" sz="2150" dirty="0">
                <a:solidFill>
                  <a:srgbClr val="DAD8E9"/>
                </a:solidFill>
                <a:latin typeface="Prompt Medium" panose="00000600000000000000" pitchFamily="2" charset="-34"/>
                <a:ea typeface="Dynapuff SemiCondensed"/>
                <a:cs typeface="Prompt Medium" panose="00000600000000000000" pitchFamily="2" charset="-34"/>
                <a:sym typeface="Dynapuff SemiCondensed"/>
              </a:rPr>
              <a:t>     </a:t>
            </a:r>
            <a:r>
              <a:rPr lang="en-US" sz="2150" dirty="0" err="1">
                <a:solidFill>
                  <a:srgbClr val="DAD8E9"/>
                </a:solidFill>
                <a:latin typeface="Prompt Medium" panose="00000600000000000000" pitchFamily="2" charset="-34"/>
                <a:ea typeface="Dynapuff SemiCondensed"/>
                <a:cs typeface="Prompt Medium" panose="00000600000000000000" pitchFamily="2" charset="-34"/>
                <a:sym typeface="Dynapuff SemiCondensed"/>
              </a:rPr>
              <a:t>noise_value</a:t>
            </a:r>
            <a:r>
              <a:rPr lang="en-US" sz="2150" dirty="0">
                <a:solidFill>
                  <a:srgbClr val="DAD8E9"/>
                </a:solidFill>
                <a:latin typeface="Prompt Medium" panose="00000600000000000000" pitchFamily="2" charset="-34"/>
                <a:ea typeface="Dynapuff SemiCondensed"/>
                <a:cs typeface="Prompt Medium" panose="00000600000000000000" pitchFamily="2" charset="-34"/>
                <a:sym typeface="Dynapuff SemiCondensed"/>
              </a:rPr>
              <a:t> = </a:t>
            </a:r>
            <a:r>
              <a:rPr lang="en-US" sz="2150" dirty="0" err="1">
                <a:solidFill>
                  <a:srgbClr val="DAD8E9"/>
                </a:solidFill>
                <a:latin typeface="Prompt Medium" panose="00000600000000000000" pitchFamily="2" charset="-34"/>
                <a:ea typeface="Dynapuff SemiCondensed"/>
                <a:cs typeface="Prompt Medium" panose="00000600000000000000" pitchFamily="2" charset="-34"/>
                <a:sym typeface="Dynapuff SemiCondensed"/>
              </a:rPr>
              <a:t>PerlinNoise</a:t>
            </a:r>
            <a:r>
              <a:rPr lang="en-US" sz="2150" dirty="0">
                <a:solidFill>
                  <a:srgbClr val="DAD8E9"/>
                </a:solidFill>
                <a:latin typeface="Prompt Medium" panose="00000600000000000000" pitchFamily="2" charset="-34"/>
                <a:ea typeface="Dynapuff SemiCondensed"/>
                <a:cs typeface="Prompt Medium" panose="00000600000000000000" pitchFamily="2" charset="-34"/>
                <a:sym typeface="Dynapuff SemiCondensed"/>
              </a:rPr>
              <a:t>(x, y, octaves, persistence,</a:t>
            </a:r>
          </a:p>
          <a:p>
            <a:pPr algn="ctr">
              <a:lnSpc>
                <a:spcPct val="150000"/>
              </a:lnSpc>
            </a:pPr>
            <a:r>
              <a:rPr lang="en-US" sz="2150" dirty="0">
                <a:solidFill>
                  <a:srgbClr val="DAD8E9"/>
                </a:solidFill>
                <a:latin typeface="Prompt Medium" panose="00000600000000000000" pitchFamily="2" charset="-34"/>
                <a:ea typeface="Dynapuff SemiCondensed"/>
                <a:cs typeface="Prompt Medium" panose="00000600000000000000" pitchFamily="2" charset="-34"/>
                <a:sym typeface="Dynapuff SemiCondensed"/>
              </a:rPr>
              <a:t> lacunarity)</a:t>
            </a:r>
          </a:p>
          <a:p>
            <a:pPr>
              <a:lnSpc>
                <a:spcPct val="150000"/>
              </a:lnSpc>
            </a:pPr>
            <a:r>
              <a:rPr lang="en-US" sz="2150" dirty="0">
                <a:solidFill>
                  <a:srgbClr val="DAD8E9"/>
                </a:solidFill>
                <a:latin typeface="Prompt Medium" panose="00000600000000000000" pitchFamily="2" charset="-34"/>
                <a:ea typeface="Dynapuff SemiCondensed"/>
                <a:cs typeface="Prompt Medium" panose="00000600000000000000" pitchFamily="2" charset="-34"/>
                <a:sym typeface="Dynapuff SemiCondensed"/>
              </a:rPr>
              <a:t>terrain[</a:t>
            </a:r>
            <a:r>
              <a:rPr lang="en-US" sz="2150" dirty="0" err="1">
                <a:solidFill>
                  <a:srgbClr val="DAD8E9"/>
                </a:solidFill>
                <a:latin typeface="Prompt Medium" panose="00000600000000000000" pitchFamily="2" charset="-34"/>
                <a:ea typeface="Dynapuff SemiCondensed"/>
                <a:cs typeface="Prompt Medium" panose="00000600000000000000" pitchFamily="2" charset="-34"/>
                <a:sym typeface="Dynapuff SemiCondensed"/>
              </a:rPr>
              <a:t>i</a:t>
            </a:r>
            <a:r>
              <a:rPr lang="en-US" sz="2150" dirty="0">
                <a:solidFill>
                  <a:srgbClr val="DAD8E9"/>
                </a:solidFill>
                <a:latin typeface="Prompt Medium" panose="00000600000000000000" pitchFamily="2" charset="-34"/>
                <a:ea typeface="Dynapuff SemiCondensed"/>
                <a:cs typeface="Prompt Medium" panose="00000600000000000000" pitchFamily="2" charset="-34"/>
                <a:sym typeface="Dynapuff SemiCondensed"/>
              </a:rPr>
              <a:t>][j] = </a:t>
            </a:r>
            <a:r>
              <a:rPr lang="en-US" sz="2150" dirty="0" err="1">
                <a:solidFill>
                  <a:srgbClr val="DAD8E9"/>
                </a:solidFill>
                <a:latin typeface="Prompt Medium" panose="00000600000000000000" pitchFamily="2" charset="-34"/>
                <a:ea typeface="Dynapuff SemiCondensed"/>
                <a:cs typeface="Prompt Medium" panose="00000600000000000000" pitchFamily="2" charset="-34"/>
                <a:sym typeface="Dynapuff SemiCondensed"/>
              </a:rPr>
              <a:t>noise_value</a:t>
            </a:r>
            <a:endParaRPr lang="en-US" sz="2150" dirty="0">
              <a:solidFill>
                <a:srgbClr val="DAD8E9"/>
              </a:solidFill>
              <a:latin typeface="Prompt Medium" panose="00000600000000000000" pitchFamily="2" charset="-34"/>
              <a:ea typeface="Dynapuff SemiCondensed"/>
              <a:cs typeface="Prompt Medium" panose="00000600000000000000" pitchFamily="2" charset="-34"/>
              <a:sym typeface="Dynapuff SemiCondensed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sz="2150" dirty="0">
              <a:solidFill>
                <a:srgbClr val="DAD8E9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 flipH="1">
            <a:off x="1419464" y="2536269"/>
            <a:ext cx="246816" cy="612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977146" y="3496985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977146" y="4961573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endParaRPr lang="en-US" sz="2550" dirty="0"/>
          </a:p>
        </p:txBody>
      </p:sp>
      <p:sp>
        <p:nvSpPr>
          <p:cNvPr id="17" name="Text 14"/>
          <p:cNvSpPr/>
          <p:nvPr/>
        </p:nvSpPr>
        <p:spPr>
          <a:xfrm>
            <a:off x="977146" y="6426160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endParaRPr lang="en-US" sz="2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2837" y="939879"/>
            <a:ext cx="7558326" cy="12584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Programming Language and Tools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837" y="2538174"/>
            <a:ext cx="566261" cy="56626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2837" y="3330893"/>
            <a:ext cx="2330648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</a:t>
            </a: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++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792837" y="3781306"/>
            <a:ext cx="2330648" cy="1087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Handles performance-critical computation and memory management</a:t>
            </a:r>
            <a:endParaRPr lang="en-US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616" y="2538174"/>
            <a:ext cx="566261" cy="56626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06616" y="3330893"/>
            <a:ext cx="2330648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OpenGL / DirectX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3406616" y="3781306"/>
            <a:ext cx="2330648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Rendering libraries for 3D terrain visualization</a:t>
            </a:r>
            <a:endParaRPr lang="en-US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0395" y="2538174"/>
            <a:ext cx="566261" cy="56626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20395" y="3330893"/>
            <a:ext cx="2330768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OpenMP 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020395" y="3781306"/>
            <a:ext cx="2330768" cy="1087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Enables parallel processing to boost speed</a:t>
            </a:r>
            <a:endParaRPr lang="en-US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837" y="5321617"/>
            <a:ext cx="566261" cy="56626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92837" y="6114336"/>
            <a:ext cx="2330648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Libraries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792837" y="6564749"/>
            <a:ext cx="7558326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Libnoise</a:t>
            </a:r>
            <a:r>
              <a:rPr lang="en-US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: </a:t>
            </a:r>
            <a:r>
              <a:rPr lang="en-US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 portable </a:t>
            </a:r>
            <a:r>
              <a:rPr lang="en-US" dirty="0" err="1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c++</a:t>
            </a:r>
            <a:r>
              <a:rPr lang="en-US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library  for coherent noise generation.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DAD8E9"/>
                </a:solidFill>
                <a:latin typeface="Mukta Light" pitchFamily="34" charset="0"/>
                <a:cs typeface="Mukta Light" pitchFamily="34" charset="-120"/>
              </a:rPr>
              <a:t>Fastnoise</a:t>
            </a:r>
            <a:r>
              <a:rPr lang="en-US" b="1" dirty="0">
                <a:solidFill>
                  <a:srgbClr val="DAD8E9"/>
                </a:solidFill>
                <a:latin typeface="Mukta Light" pitchFamily="34" charset="0"/>
                <a:cs typeface="Mukta Light" pitchFamily="34" charset="-120"/>
              </a:rPr>
              <a:t>: </a:t>
            </a:r>
            <a:r>
              <a:rPr lang="en-US" dirty="0">
                <a:solidFill>
                  <a:srgbClr val="DAD8E9"/>
                </a:solidFill>
                <a:latin typeface="Mukta Light" pitchFamily="34" charset="0"/>
                <a:cs typeface="Mukta Light" pitchFamily="34" charset="-120"/>
              </a:rPr>
              <a:t>High performance noise generation library.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742303"/>
            <a:ext cx="9109115" cy="1567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Serial vs. Parallel Time</a:t>
            </a:r>
          </a:p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Complexity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766423"/>
            <a:ext cx="6952204" cy="2195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Serial complexity: O(n²) for an n x n grid</a:t>
            </a:r>
          </a:p>
          <a:p>
            <a:pPr marL="342900" indent="-342900">
              <a:lnSpc>
                <a:spcPct val="200000"/>
              </a:lnSpc>
              <a:buSzPct val="100000"/>
              <a:buFontTx/>
              <a:buChar char="•"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Parallel complexity: O(n² / p) with p processors ideally</a:t>
            </a:r>
          </a:p>
          <a:p>
            <a:pPr marL="342900" indent="-342900">
              <a:lnSpc>
                <a:spcPct val="200000"/>
              </a:lnSpc>
              <a:buSzPct val="100000"/>
              <a:buFontTx/>
              <a:buChar char="•"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Parallel overhead includes synchronization</a:t>
            </a:r>
          </a:p>
          <a:p>
            <a:pPr>
              <a:lnSpc>
                <a:spcPct val="200000"/>
              </a:lnSpc>
              <a:buSzPct val="100000"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    and communication</a:t>
            </a:r>
            <a:endParaRPr lang="en-US" sz="2400" dirty="0"/>
          </a:p>
          <a:p>
            <a:pPr marL="342900" indent="-342900">
              <a:lnSpc>
                <a:spcPts val="3100"/>
              </a:lnSpc>
              <a:buSzPct val="100000"/>
              <a:buFontTx/>
              <a:buChar char="•"/>
            </a:pPr>
            <a:endParaRPr lang="en-US" sz="24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24779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864037" y="4729163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623929" y="390227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9150AD-B7FD-4DDB-ACA0-290470694EE6}"/>
              </a:ext>
            </a:extLst>
          </p:cNvPr>
          <p:cNvSpPr/>
          <p:nvPr/>
        </p:nvSpPr>
        <p:spPr>
          <a:xfrm>
            <a:off x="12623800" y="7581900"/>
            <a:ext cx="1905000" cy="533400"/>
          </a:xfrm>
          <a:prstGeom prst="rect">
            <a:avLst/>
          </a:prstGeom>
          <a:solidFill>
            <a:srgbClr val="0A0B21"/>
          </a:solidFill>
          <a:ln>
            <a:solidFill>
              <a:srgbClr val="0A0B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89DA2D8-DDF4-4256-9D62-3B20920E35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88519"/>
              </p:ext>
            </p:extLst>
          </p:nvPr>
        </p:nvGraphicFramePr>
        <p:xfrm>
          <a:off x="8154668" y="1742303"/>
          <a:ext cx="6150054" cy="56387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50018">
                  <a:extLst>
                    <a:ext uri="{9D8B030D-6E8A-4147-A177-3AD203B41FA5}">
                      <a16:colId xmlns:a16="http://schemas.microsoft.com/office/drawing/2014/main" val="47067446"/>
                    </a:ext>
                  </a:extLst>
                </a:gridCol>
                <a:gridCol w="2050018">
                  <a:extLst>
                    <a:ext uri="{9D8B030D-6E8A-4147-A177-3AD203B41FA5}">
                      <a16:colId xmlns:a16="http://schemas.microsoft.com/office/drawing/2014/main" val="3293606656"/>
                    </a:ext>
                  </a:extLst>
                </a:gridCol>
                <a:gridCol w="2050018">
                  <a:extLst>
                    <a:ext uri="{9D8B030D-6E8A-4147-A177-3AD203B41FA5}">
                      <a16:colId xmlns:a16="http://schemas.microsoft.com/office/drawing/2014/main" val="1633784700"/>
                    </a:ext>
                  </a:extLst>
                </a:gridCol>
              </a:tblGrid>
              <a:tr h="63398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C6BFEE"/>
                          </a:solidFill>
                        </a:rPr>
                        <a:t>Aspect </a:t>
                      </a:r>
                    </a:p>
                  </a:txBody>
                  <a:tcPr>
                    <a:solidFill>
                      <a:srgbClr val="0A0B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C6BFEE"/>
                          </a:solidFill>
                        </a:rPr>
                        <a:t>Serial Execution</a:t>
                      </a:r>
                    </a:p>
                  </a:txBody>
                  <a:tcPr>
                    <a:solidFill>
                      <a:srgbClr val="0A0B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C6BFEE"/>
                          </a:solidFill>
                        </a:rPr>
                        <a:t>Parallel Execution</a:t>
                      </a:r>
                    </a:p>
                  </a:txBody>
                  <a:tcPr>
                    <a:solidFill>
                      <a:srgbClr val="0A0B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029197"/>
                  </a:ext>
                </a:extLst>
              </a:tr>
              <a:tr h="63398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DAD8E9"/>
                          </a:solidFill>
                        </a:rPr>
                        <a:t>Grid Size</a:t>
                      </a:r>
                    </a:p>
                  </a:txBody>
                  <a:tcPr>
                    <a:solidFill>
                      <a:srgbClr val="0A0B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DAD8E9"/>
                          </a:solidFill>
                        </a:rPr>
                        <a:t>500 x 500</a:t>
                      </a:r>
                    </a:p>
                  </a:txBody>
                  <a:tcPr>
                    <a:solidFill>
                      <a:srgbClr val="0A0B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DAD8E9"/>
                          </a:solidFill>
                        </a:rPr>
                        <a:t>500 x 500</a:t>
                      </a:r>
                    </a:p>
                  </a:txBody>
                  <a:tcPr>
                    <a:solidFill>
                      <a:srgbClr val="0A0B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820898"/>
                  </a:ext>
                </a:extLst>
              </a:tr>
              <a:tr h="63398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DAD8E9"/>
                          </a:solidFill>
                        </a:rPr>
                        <a:t>Total Points</a:t>
                      </a:r>
                    </a:p>
                  </a:txBody>
                  <a:tcPr>
                    <a:solidFill>
                      <a:srgbClr val="0A0B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DAD8E9"/>
                          </a:solidFill>
                        </a:rPr>
                        <a:t>250,000</a:t>
                      </a:r>
                    </a:p>
                  </a:txBody>
                  <a:tcPr>
                    <a:solidFill>
                      <a:srgbClr val="0A0B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DAD8E9"/>
                          </a:solidFill>
                        </a:rPr>
                        <a:t>250,000</a:t>
                      </a:r>
                    </a:p>
                  </a:txBody>
                  <a:tcPr>
                    <a:solidFill>
                      <a:srgbClr val="0A0B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064801"/>
                  </a:ext>
                </a:extLst>
              </a:tr>
              <a:tr h="63398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DAD8E9"/>
                          </a:solidFill>
                        </a:rPr>
                        <a:t>Ops per Point</a:t>
                      </a:r>
                    </a:p>
                  </a:txBody>
                  <a:tcPr>
                    <a:solidFill>
                      <a:srgbClr val="0A0B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DAD8E9"/>
                          </a:solidFill>
                        </a:rPr>
                        <a:t>~20</a:t>
                      </a:r>
                    </a:p>
                  </a:txBody>
                  <a:tcPr>
                    <a:solidFill>
                      <a:srgbClr val="0A0B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DAD8E9"/>
                          </a:solidFill>
                        </a:rPr>
                        <a:t>~20</a:t>
                      </a:r>
                    </a:p>
                  </a:txBody>
                  <a:tcPr>
                    <a:solidFill>
                      <a:srgbClr val="0A0B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625954"/>
                  </a:ext>
                </a:extLst>
              </a:tr>
              <a:tr h="63398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DAD8E9"/>
                          </a:solidFill>
                        </a:rPr>
                        <a:t>Total Operations</a:t>
                      </a:r>
                    </a:p>
                  </a:txBody>
                  <a:tcPr>
                    <a:solidFill>
                      <a:srgbClr val="0A0B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DAD8E9"/>
                          </a:solidFill>
                        </a:rPr>
                        <a:t>5 million ( single core)</a:t>
                      </a:r>
                    </a:p>
                  </a:txBody>
                  <a:tcPr>
                    <a:solidFill>
                      <a:srgbClr val="0A0B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DAD8E9"/>
                          </a:solidFill>
                        </a:rPr>
                        <a:t>625,000 per core (8 cores)</a:t>
                      </a:r>
                    </a:p>
                  </a:txBody>
                  <a:tcPr>
                    <a:solidFill>
                      <a:srgbClr val="0A0B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695342"/>
                  </a:ext>
                </a:extLst>
              </a:tr>
              <a:tr h="63398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DAD8E9"/>
                          </a:solidFill>
                        </a:rPr>
                        <a:t>Time Complexity</a:t>
                      </a:r>
                    </a:p>
                  </a:txBody>
                  <a:tcPr>
                    <a:solidFill>
                      <a:srgbClr val="0A0B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DAD8E9"/>
                          </a:solidFill>
                        </a:rPr>
                        <a:t>O(n²) = O(250K)</a:t>
                      </a:r>
                    </a:p>
                  </a:txBody>
                  <a:tcPr>
                    <a:solidFill>
                      <a:srgbClr val="0A0B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rgbClr val="DAD8E9"/>
                          </a:solidFill>
                        </a:rPr>
                        <a:t>O(n² / p) = O(31.25K) </a:t>
                      </a:r>
                      <a:endParaRPr lang="en-US" sz="2400" dirty="0">
                        <a:solidFill>
                          <a:srgbClr val="DAD8E9"/>
                        </a:solidFill>
                      </a:endParaRPr>
                    </a:p>
                  </a:txBody>
                  <a:tcPr>
                    <a:solidFill>
                      <a:srgbClr val="0A0B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4009846"/>
                  </a:ext>
                </a:extLst>
              </a:tr>
              <a:tr h="63398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DAD8E9"/>
                          </a:solidFill>
                        </a:rPr>
                        <a:t>Time Taken</a:t>
                      </a:r>
                    </a:p>
                  </a:txBody>
                  <a:tcPr>
                    <a:solidFill>
                      <a:srgbClr val="0A0B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DAD8E9"/>
                          </a:solidFill>
                        </a:rPr>
                        <a:t>~1.5 seconds</a:t>
                      </a:r>
                    </a:p>
                  </a:txBody>
                  <a:tcPr>
                    <a:solidFill>
                      <a:srgbClr val="0A0B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DAD8E9"/>
                          </a:solidFill>
                        </a:rPr>
                        <a:t>~0.2–0.3 sec</a:t>
                      </a:r>
                    </a:p>
                  </a:txBody>
                  <a:tcPr>
                    <a:solidFill>
                      <a:srgbClr val="0A0B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960588"/>
                  </a:ext>
                </a:extLst>
              </a:tr>
              <a:tr h="63398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DAD8E9"/>
                          </a:solidFill>
                        </a:rPr>
                        <a:t>Speed Up</a:t>
                      </a:r>
                    </a:p>
                  </a:txBody>
                  <a:tcPr>
                    <a:solidFill>
                      <a:srgbClr val="0A0B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DAD8E9"/>
                          </a:solidFill>
                        </a:rPr>
                        <a:t>1×</a:t>
                      </a:r>
                    </a:p>
                  </a:txBody>
                  <a:tcPr>
                    <a:solidFill>
                      <a:srgbClr val="0A0B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DAD8E9"/>
                          </a:solidFill>
                        </a:rPr>
                        <a:t>~6–7×</a:t>
                      </a:r>
                    </a:p>
                  </a:txBody>
                  <a:tcPr>
                    <a:solidFill>
                      <a:srgbClr val="0A0B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15109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557</Words>
  <Application>Microsoft Office PowerPoint</Application>
  <PresentationFormat>Custom</PresentationFormat>
  <Paragraphs>105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Prompt Medium</vt:lpstr>
      <vt:lpstr>Mukta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Muhira Arshad</cp:lastModifiedBy>
  <cp:revision>18</cp:revision>
  <dcterms:created xsi:type="dcterms:W3CDTF">2025-05-22T13:32:11Z</dcterms:created>
  <dcterms:modified xsi:type="dcterms:W3CDTF">2025-05-23T09:33:45Z</dcterms:modified>
</cp:coreProperties>
</file>